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54"/>
  </p:notesMasterIdLst>
  <p:handoutMasterIdLst>
    <p:handoutMasterId r:id="rId55"/>
  </p:handoutMasterIdLst>
  <p:sldIdLst>
    <p:sldId id="256" r:id="rId3"/>
    <p:sldId id="298" r:id="rId4"/>
    <p:sldId id="299" r:id="rId5"/>
    <p:sldId id="300" r:id="rId6"/>
    <p:sldId id="301" r:id="rId7"/>
    <p:sldId id="302" r:id="rId8"/>
    <p:sldId id="345" r:id="rId9"/>
    <p:sldId id="342" r:id="rId10"/>
    <p:sldId id="344" r:id="rId11"/>
    <p:sldId id="346" r:id="rId12"/>
    <p:sldId id="303" r:id="rId13"/>
    <p:sldId id="304" r:id="rId14"/>
    <p:sldId id="305" r:id="rId15"/>
    <p:sldId id="306" r:id="rId16"/>
    <p:sldId id="307" r:id="rId17"/>
    <p:sldId id="348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34" r:id="rId27"/>
    <p:sldId id="335" r:id="rId28"/>
    <p:sldId id="336" r:id="rId29"/>
    <p:sldId id="338" r:id="rId30"/>
    <p:sldId id="337" r:id="rId31"/>
    <p:sldId id="339" r:id="rId32"/>
    <p:sldId id="340" r:id="rId33"/>
    <p:sldId id="341" r:id="rId34"/>
    <p:sldId id="349" r:id="rId35"/>
    <p:sldId id="356" r:id="rId36"/>
    <p:sldId id="357" r:id="rId37"/>
    <p:sldId id="358" r:id="rId38"/>
    <p:sldId id="359" r:id="rId39"/>
    <p:sldId id="360" r:id="rId40"/>
    <p:sldId id="319" r:id="rId41"/>
    <p:sldId id="320" r:id="rId42"/>
    <p:sldId id="322" r:id="rId43"/>
    <p:sldId id="352" r:id="rId44"/>
    <p:sldId id="351" r:id="rId45"/>
    <p:sldId id="323" r:id="rId46"/>
    <p:sldId id="325" r:id="rId47"/>
    <p:sldId id="324" r:id="rId48"/>
    <p:sldId id="326" r:id="rId49"/>
    <p:sldId id="327" r:id="rId50"/>
    <p:sldId id="328" r:id="rId51"/>
    <p:sldId id="329" r:id="rId52"/>
    <p:sldId id="266" r:id="rId53"/>
  </p:sldIdLst>
  <p:sldSz cx="9906000" cy="6858000" type="A4"/>
  <p:notesSz cx="6858000" cy="9144000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96" userDrawn="1">
          <p15:clr>
            <a:srgbClr val="A4A3A4"/>
          </p15:clr>
        </p15:guide>
        <p15:guide id="4" orient="horz" pos="2047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130">
          <p15:clr>
            <a:srgbClr val="A4A3A4"/>
          </p15:clr>
        </p15:guide>
        <p15:guide id="8" pos="376" userDrawn="1">
          <p15:clr>
            <a:srgbClr val="A4A3A4"/>
          </p15:clr>
        </p15:guide>
        <p15:guide id="9" pos="6091" userDrawn="1">
          <p15:clr>
            <a:srgbClr val="A4A3A4"/>
          </p15:clr>
        </p15:guide>
        <p15:guide id="10" pos="4390" userDrawn="1">
          <p15:clr>
            <a:srgbClr val="A4A3A4"/>
          </p15:clr>
        </p15:guide>
        <p15:guide id="11" pos="2871" userDrawn="1">
          <p15:clr>
            <a:srgbClr val="A4A3A4"/>
          </p15:clr>
        </p15:guide>
        <p15:guide id="12" pos="3165" userDrawn="1">
          <p15:clr>
            <a:srgbClr val="A4A3A4"/>
          </p15:clr>
        </p15:guide>
        <p15:guide id="13" pos="6000" userDrawn="1">
          <p15:clr>
            <a:srgbClr val="A4A3A4"/>
          </p15:clr>
        </p15:guide>
        <p15:guide id="14" orient="horz" pos="4110" userDrawn="1">
          <p15:clr>
            <a:srgbClr val="A4A3A4"/>
          </p15:clr>
        </p15:guide>
        <p15:guide id="15" pos="3528" userDrawn="1">
          <p15:clr>
            <a:srgbClr val="A4A3A4"/>
          </p15:clr>
        </p15:guide>
        <p15:guide id="16" orient="horz" pos="572" userDrawn="1">
          <p15:clr>
            <a:srgbClr val="A4A3A4"/>
          </p15:clr>
        </p15:guide>
        <p15:guide id="17" orient="horz" pos="777" userDrawn="1">
          <p15:clr>
            <a:srgbClr val="A4A3A4"/>
          </p15:clr>
        </p15:guide>
        <p15:guide id="18" orient="horz" pos="386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E3F2F"/>
    <a:srgbClr val="544432"/>
    <a:srgbClr val="715A44"/>
    <a:srgbClr val="504130"/>
    <a:srgbClr val="6A563F"/>
    <a:srgbClr val="534331"/>
    <a:srgbClr val="E1984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rgbClr val="00000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밝은 스타일 3 - 강조 5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226" autoAdjust="0"/>
    <p:restoredTop sz="93121" autoAdjust="0"/>
  </p:normalViewPr>
  <p:slideViewPr>
    <p:cSldViewPr snapToGrid="0" showGuides="1">
      <p:cViewPr varScale="1">
        <p:scale>
          <a:sx n="93" d="100"/>
          <a:sy n="93" d="100"/>
        </p:scale>
        <p:origin x="-1061" y="-77"/>
      </p:cViewPr>
      <p:guideLst>
        <p:guide orient="horz" pos="3083"/>
        <p:guide orient="horz" pos="96"/>
        <p:guide orient="horz" pos="2047"/>
        <p:guide orient="horz" pos="3929"/>
        <p:guide orient="horz" pos="1457"/>
        <p:guide orient="horz" pos="4110"/>
        <p:guide orient="horz" pos="2665"/>
        <p:guide orient="horz" pos="777"/>
        <p:guide pos="2944"/>
        <p:guide pos="4331"/>
        <p:guide pos="6091"/>
        <p:guide pos="5878"/>
        <p:guide pos="375"/>
        <p:guide pos="4216"/>
        <p:guide pos="3528"/>
        <p:guide pos="59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7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E3B2F6CA-0F22-4F49-8FD9-9C4A4CE56455}" type="datetimeFigureOut">
              <a:rPr lang="ko-KR" altLang="en-US" smtClean="0">
                <a:uFillTx/>
              </a:rPr>
              <a:pPr/>
              <a:t>2019-10-23</a:t>
            </a:fld>
            <a:endParaRPr lang="ko-KR" altLang="en-US">
              <a:uFillTx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7709856B-D946-4CBC-96DA-97E36A64CB23}" type="slidenum">
              <a:rPr lang="ko-KR" altLang="en-US" smtClean="0">
                <a:uFillTx/>
              </a:rPr>
              <a:pPr/>
              <a:t>‹#›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840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F2850FCA-E425-41A8-9CA8-F6F134B66B94}" type="datetimeFigureOut">
              <a:rPr lang="ko-KR" altLang="en-US" smtClean="0">
                <a:uFillTx/>
              </a:rPr>
              <a:pPr/>
              <a:t>2019-10-23</a:t>
            </a:fld>
            <a:endParaRPr lang="ko-KR" altLang="en-US">
              <a:uFillTx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>
                <a:uFillTx/>
              </a:rPr>
              <a:t>마스터 텍스트 스타일을 편집합니다</a:t>
            </a:r>
          </a:p>
          <a:p>
            <a:pPr lvl="1"/>
            <a:r>
              <a:rPr lang="ko-KR" altLang="en-US" smtClean="0">
                <a:uFillTx/>
              </a:rPr>
              <a:t>둘째 수준</a:t>
            </a:r>
          </a:p>
          <a:p>
            <a:pPr lvl="2"/>
            <a:r>
              <a:rPr lang="ko-KR" altLang="en-US" smtClean="0">
                <a:uFillTx/>
              </a:rPr>
              <a:t>셋째 수준</a:t>
            </a:r>
          </a:p>
          <a:p>
            <a:pPr lvl="3"/>
            <a:r>
              <a:rPr lang="ko-KR" altLang="en-US" smtClean="0">
                <a:uFillTx/>
              </a:rPr>
              <a:t>넷째 수준</a:t>
            </a:r>
          </a:p>
          <a:p>
            <a:pPr lvl="4"/>
            <a:r>
              <a:rPr lang="ko-KR" altLang="en-US" smtClean="0">
                <a:uFillTx/>
              </a:rPr>
              <a:t>다섯째 수준</a:t>
            </a:r>
            <a:endParaRPr lang="ko-KR" altLang="en-US">
              <a:uFillTx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C13033DD-1956-4A49-BE1E-21A82C4B35C9}" type="slidenum">
              <a:rPr lang="ko-KR" altLang="en-US" smtClean="0">
                <a:uFillTx/>
              </a:rPr>
              <a:pPr/>
              <a:t>‹#›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640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1</a:t>
            </a:fld>
            <a:endParaRPr lang="ko-KR" altLang="en-US" dirty="0"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40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852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41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30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42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000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46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88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</a:t>
            </a:fld>
            <a:endParaRPr lang="ko-KR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573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33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34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35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36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37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38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579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33DD-1956-4A49-BE1E-21A82C4B35C9}" type="slidenum">
              <a:rPr lang="ko-KR" altLang="en-US" smtClean="0">
                <a:uFillTx/>
              </a:rPr>
              <a:pPr/>
              <a:t>39</a:t>
            </a:fld>
            <a:endParaRPr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128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5E1BECF-55EA-480B-8000-893B1C51368C}" type="datetimeFigureOut">
              <a:rPr lang="ko-KR" altLang="en-US" smtClean="0">
                <a:uFillTx/>
              </a:rPr>
              <a:pPr/>
              <a:t>2019-10-23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407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536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4019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4265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05E1BECF-55EA-480B-8000-893B1C51368C}" type="datetimeFigureOut">
              <a:rPr lang="ko-KR" altLang="en-US" smtClean="0">
                <a:uFillTx/>
              </a:rPr>
              <a:pPr/>
              <a:t>2019-10-23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9ACF5541-D13B-4452-8814-711F985B7E8A}" type="slidenum">
              <a:rPr lang="ko-KR" altLang="en-US" smtClean="0">
                <a:uFillTx/>
              </a:rPr>
              <a:pPr/>
              <a:t>‹#›</a:t>
            </a:fld>
            <a:endParaRPr lang="ko-KR" altLang="en-US">
              <a:uFillTx/>
            </a:endParaRPr>
          </a:p>
        </p:txBody>
      </p:sp>
      <p:sp>
        <p:nvSpPr>
          <p:cNvPr id="3" name="모서리가 둥근 직사각형 2"/>
          <p:cNvSpPr/>
          <p:nvPr userDrawn="1"/>
        </p:nvSpPr>
        <p:spPr>
          <a:xfrm>
            <a:off x="6827481" y="6230004"/>
            <a:ext cx="1899139" cy="308910"/>
          </a:xfrm>
          <a:prstGeom prst="roundRect">
            <a:avLst/>
          </a:prstGeom>
          <a:solidFill>
            <a:srgbClr val="544432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7965374" y="625769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바른 분양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ezen-test\Downloads\dog-in-front-of-a-man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725664" y="5727560"/>
            <a:ext cx="811354" cy="8113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2830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96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1551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830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460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715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788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300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C024-A392-4708-894E-6AB2C629320F}" type="datetimeFigureOut">
              <a:rPr lang="ko-KR" altLang="en-US" smtClean="0"/>
              <a:pPr/>
              <a:t>2019-10-23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73B3E-1A13-4513-A077-9ADB19A63E5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50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minipetmall.co.kr/pc/main/mai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dog-zzang.co.kr/main/main.php?kwqy=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yohan-puppy.com/PUPP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gmaru.co.kr/sdo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0" y="2312556"/>
            <a:ext cx="9906000" cy="925157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5776857" y="5391587"/>
            <a:ext cx="1534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제작자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  <a:endParaRPr lang="en-US" altLang="ko-KR" sz="1400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400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  <a:endParaRPr lang="en-US" altLang="ko-KR" sz="1400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400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endParaRPr lang="en-US" altLang="ko-KR" sz="1400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sz="1400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</a:t>
            </a:r>
            <a:endParaRPr lang="en-US" altLang="ko-KR" sz="1400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ezen-test\Downloads\dog-in-front-of-a-man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LineDrawing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508839" y="4596575"/>
            <a:ext cx="1964563" cy="1964563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6967109" y="2430453"/>
            <a:ext cx="272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바른 분양</a:t>
            </a:r>
            <a:endParaRPr lang="ko-KR" altLang="en-US" sz="3600" dirty="0">
              <a:solidFill>
                <a:schemeClr val="bg1"/>
              </a:solidFill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6608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메시지창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443" y="1226002"/>
            <a:ext cx="5491398" cy="4673755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6319519" y="2308622"/>
            <a:ext cx="3011805" cy="2856785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070" y="2533918"/>
            <a:ext cx="2514810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미니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펫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전화로 상담을 불편해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있기에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팅 또는 메시지를 보냄으로 편히 질문 하도록 하였습니다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 flipV="1">
            <a:off x="6651308" y="5087129"/>
            <a:ext cx="2995295" cy="2523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hlinkClick r:id="rId2"/>
              </a:rPr>
              <a:t>http://www.minipetmall.co.kr/pc/main/main.html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55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40046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일정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제작 일정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89" y="1323378"/>
            <a:ext cx="5076824" cy="1774824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65938" y="1493596"/>
            <a:ext cx="26677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~5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5938" y="1934753"/>
            <a:ext cx="3220753" cy="10202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 디자인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DB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디버깅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388" y="3361586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0389" y="3770687"/>
            <a:ext cx="5076824" cy="2027683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5938" y="3941635"/>
            <a:ext cx="2606676" cy="17081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Javajdk.1.8.0_111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Oracle 11g 11.2.0 64bit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Toad for Oracle 12.8 64bit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NetBeansID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8.1 64bit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Modeling Tool :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ERWin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64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400462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일정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16653" y="1237653"/>
            <a:ext cx="2694612" cy="1774824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921341" y="1423374"/>
            <a:ext cx="1588897" cy="138499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회원정보수정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08014" y="3621368"/>
            <a:ext cx="2694612" cy="1774824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12702" y="3697361"/>
            <a:ext cx="2252540" cy="17081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입양자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전체조회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및 찜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상세정보 조회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16653" y="3621368"/>
            <a:ext cx="2694612" cy="1774824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921341" y="3743589"/>
            <a:ext cx="1293944" cy="17081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남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분양등록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분양수정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2741" y="1237653"/>
            <a:ext cx="2694612" cy="1774824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07429" y="1304317"/>
            <a:ext cx="1653017" cy="17081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관리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분양정보 관리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수정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4 .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79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29658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54721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C:\Users\ezen-test\Desktop\IMG_02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388" y="1252831"/>
            <a:ext cx="7621934" cy="476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546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29658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7169" y="2166825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83444" y="2242158"/>
            <a:ext cx="80021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7169" y="4061261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79269" y="4136594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953240" y="3978772"/>
            <a:ext cx="1621969" cy="225851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07126" y="4205606"/>
            <a:ext cx="1354858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 형태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00631" y="1657303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26571" y="1732636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-3168649" y="3320614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79869" y="3395947"/>
            <a:ext cx="80021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522463" y="2673507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033163" y="2741220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161425" y="216508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321605" y="2240421"/>
            <a:ext cx="128272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 페이지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894375" y="216508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963115" y="2240421"/>
            <a:ext cx="148790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보기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94375" y="2767411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6161235" y="2842744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82975" y="967632"/>
            <a:ext cx="1621969" cy="161134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036861" y="1194466"/>
            <a:ext cx="1146468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기타정보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82975" y="2961703"/>
            <a:ext cx="1621969" cy="1026097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036861" y="3188537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169939" y="4307840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7451023" y="1922118"/>
            <a:ext cx="431952" cy="42487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48" idx="1"/>
          </p:cNvCxnSpPr>
          <p:nvPr/>
        </p:nvCxnSpPr>
        <p:spPr>
          <a:xfrm>
            <a:off x="7459084" y="3084402"/>
            <a:ext cx="423891" cy="39035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7" idx="3"/>
          </p:cNvCxnSpPr>
          <p:nvPr/>
        </p:nvCxnSpPr>
        <p:spPr>
          <a:xfrm>
            <a:off x="2169939" y="2416930"/>
            <a:ext cx="431952" cy="70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375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29658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7169" y="181277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4884" y="1888111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006278" y="181277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240153" y="1888111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등록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374488" y="1252831"/>
            <a:ext cx="1834153" cy="18408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528374" y="1388225"/>
            <a:ext cx="1146468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활동량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예방접종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2169939" y="2063327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4593264" y="2041916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006278" y="3246121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240153" y="3321454"/>
            <a:ext cx="128272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검색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4593264" y="3496226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3006278" y="423068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240153" y="4306021"/>
            <a:ext cx="10054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006278" y="492410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240153" y="4999441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4655017" y="5168718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5374488" y="3175118"/>
            <a:ext cx="1834154" cy="146945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528374" y="3310511"/>
            <a:ext cx="1680268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품종으로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회원번호로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조건으로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+mj-ea"/>
              <a:buAutoNum type="circleNumDbPlain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685800" lvl="1" indent="-228600">
              <a:buFont typeface="+mj-ea"/>
              <a:buAutoNum type="circleNumDbPlain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반려견유무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685800" lvl="1" indent="-228600">
              <a:buFont typeface="+mj-ea"/>
              <a:buAutoNum type="circleNumDbPlain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집형태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374488" y="4729730"/>
            <a:ext cx="1834154" cy="87859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528374" y="4865123"/>
            <a:ext cx="114646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새로고침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답장하기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18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29658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3420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7169" y="1236507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74884" y="1311840"/>
            <a:ext cx="5950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006278" y="1236507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255393" y="1311840"/>
            <a:ext cx="224773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 강아지 조건 검색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12435" y="1229344"/>
            <a:ext cx="1528080" cy="123953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566320" y="1364738"/>
            <a:ext cx="992579" cy="10156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활동량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006278" y="2601687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133473" y="2677020"/>
            <a:ext cx="245291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제약 사항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412435" y="2570298"/>
            <a:ext cx="1756682" cy="93401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566320" y="2705691"/>
            <a:ext cx="135485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 형태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169939" y="1456869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5692963" y="1456869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692963" y="2805163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4" idx="2"/>
            <a:endCxn id="40" idx="0"/>
          </p:cNvCxnSpPr>
          <p:nvPr/>
        </p:nvCxnSpPr>
        <p:spPr>
          <a:xfrm>
            <a:off x="4338850" y="1736717"/>
            <a:ext cx="0" cy="864970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006278" y="3249387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773553" y="3324720"/>
            <a:ext cx="111280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006278" y="3877395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11653" y="3952728"/>
            <a:ext cx="10054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분양완료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006278" y="4509855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811653" y="4585188"/>
            <a:ext cx="10054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메시지함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006278" y="5119455"/>
            <a:ext cx="2665143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811653" y="5200283"/>
            <a:ext cx="10054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16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296587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보드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79275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7169" y="181277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29164" y="1888111"/>
            <a:ext cx="80021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06278" y="1812778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40153" y="1888111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등록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74489" y="1252831"/>
            <a:ext cx="1528080" cy="18408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374" y="1388225"/>
            <a:ext cx="1354858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가국수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 형태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593264" y="2041916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2965380" y="1791811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60215" y="1867144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관리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965380" y="3661084"/>
            <a:ext cx="157277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199255" y="3736417"/>
            <a:ext cx="107753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574768" y="5052415"/>
            <a:ext cx="1987620" cy="5002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808643" y="5127748"/>
            <a:ext cx="156004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 내역 관리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374489" y="3299945"/>
            <a:ext cx="1528080" cy="11501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5528374" y="3435339"/>
            <a:ext cx="120097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374489" y="4656305"/>
            <a:ext cx="1528080" cy="115013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528374" y="4791699"/>
            <a:ext cx="120097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 번호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유저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 유저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입양일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4593264" y="3855476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4593264" y="5241316"/>
            <a:ext cx="71947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457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62576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논리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3" descr="D:\lecture\DB모델링\db_ws\논리형- 4_2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92" r="5843"/>
          <a:stretch/>
        </p:blipFill>
        <p:spPr bwMode="auto">
          <a:xfrm>
            <a:off x="10606088" y="1083554"/>
            <a:ext cx="7999284" cy="468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1" y="1235052"/>
            <a:ext cx="7000240" cy="487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22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62576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물리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D:\lecture\DB모델링\db_ws\물리형-4_29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6E7E7"/>
              </a:clrFrom>
              <a:clrTo>
                <a:srgbClr val="F6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07" r="9614"/>
          <a:stretch/>
        </p:blipFill>
        <p:spPr bwMode="auto">
          <a:xfrm>
            <a:off x="10845800" y="914277"/>
            <a:ext cx="7805420" cy="471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106" y="1235076"/>
            <a:ext cx="7293181" cy="49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63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2536185" y="2108593"/>
            <a:ext cx="4833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프로젝트설명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제작 일정 </a:t>
            </a:r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</a:t>
            </a:r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업무분담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</a:t>
            </a:r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메뉴 구성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5. DB</a:t>
            </a:r>
            <a:r>
              <a:rPr lang="ko-KR" altLang="en-US" b="1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en-US" altLang="ko-KR" b="1" dirty="0" smtClean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211" y="1237128"/>
            <a:ext cx="121957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27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304923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785756150"/>
              </p:ext>
            </p:extLst>
          </p:nvPr>
        </p:nvGraphicFramePr>
        <p:xfrm>
          <a:off x="588010" y="1229971"/>
          <a:ext cx="8891271" cy="4693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19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8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52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099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70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474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19901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Primary key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 고유번호 </a:t>
                      </a:r>
                      <a:r>
                        <a:rPr lang="en-US" altLang="ko-KR" sz="1000" dirty="0" smtClean="0"/>
                        <a:t>(1,2,3,4……)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아이디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Varchar2(20)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Unique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 아이디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Pwd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비밀번호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회원 비밀번호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Name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Varchar2(30)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회원 이름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Ph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전화번호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Varchar2(30)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회원 전화번호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Email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이메일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Area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지역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거주하는 구역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Famliy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가구수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Varchar2(20)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인 가족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다인 가족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Dogs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반려견</a:t>
                      </a:r>
                      <a:r>
                        <a:rPr lang="ko-KR" altLang="en-US" sz="1000" dirty="0" smtClean="0"/>
                        <a:t> 유무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Varchar2(20)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반려견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유무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유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house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집 형태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아파트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단독주택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785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332655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정보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896421043"/>
              </p:ext>
            </p:extLst>
          </p:nvPr>
        </p:nvGraphicFramePr>
        <p:xfrm>
          <a:off x="589280" y="1229971"/>
          <a:ext cx="8928100" cy="42605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5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45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97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96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32660"/>
              </a:tblGrid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변수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강아지번호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Primary key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강아지 교유번호 </a:t>
                      </a:r>
                      <a:r>
                        <a:rPr lang="en-US" altLang="ko-KR" sz="1050" dirty="0" smtClean="0"/>
                        <a:t>(1,2,3,4,……)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Kind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품종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Varchar2(30)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비숑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시츄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도베르만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말티즈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비글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불독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슈나우저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슈나우저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허스키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푸들</a:t>
                      </a:r>
                      <a:r>
                        <a:rPr lang="en-US" altLang="ko-KR" sz="1000" dirty="0" smtClean="0"/>
                        <a:t>…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Dog_size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크기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강자지의</a:t>
                      </a:r>
                      <a:r>
                        <a:rPr lang="ko-KR" altLang="en-US" sz="1000" dirty="0" smtClean="0"/>
                        <a:t> 크기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dirty="0" smtClean="0"/>
                        <a:t>대형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중형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소형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Gender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성별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남자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여자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Age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나이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강아지의 나이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Active_val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활동량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많다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적다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보통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Vaccination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예방접종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차 예방접종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예방접종을 한 강아지만 분양 가능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Personality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성격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사용자 임의 값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활발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소심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사납다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baseline="0" dirty="0" smtClean="0"/>
                        <a:t> 말을 </a:t>
                      </a:r>
                      <a:r>
                        <a:rPr lang="ko-KR" altLang="en-US" sz="1000" baseline="0" dirty="0" err="1" smtClean="0"/>
                        <a:t>안듣는다</a:t>
                      </a:r>
                      <a:r>
                        <a:rPr lang="en-US" altLang="ko-KR" sz="1000" baseline="0" dirty="0" smtClean="0"/>
                        <a:t>.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Dog_</a:t>
                      </a:r>
                    </a:p>
                    <a:p>
                      <a:pPr algn="ctr" latinLnBrk="1"/>
                      <a:r>
                        <a:rPr lang="en-US" altLang="ko-KR" sz="1000" dirty="0" smtClean="0"/>
                        <a:t>others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기타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CLOB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분양자가 하고 싶은 말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132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312136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내역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1618877797"/>
              </p:ext>
            </p:extLst>
          </p:nvPr>
        </p:nvGraphicFramePr>
        <p:xfrm>
          <a:off x="601028" y="1232511"/>
          <a:ext cx="8923973" cy="3427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91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9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21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47901"/>
              </a:tblGrid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분양번호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Primary key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분양등록 되면 생성되는 고유번호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User_no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회원번호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F_k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dirty="0" err="1" smtClean="0"/>
                        <a:t>User_Info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User_No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 등록한 회원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Dog_no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강아지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F_k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 err="1" smtClean="0"/>
                        <a:t>Dog_Info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Dog_No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강아지의 상세정보를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확인할 수 있는 고유번호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Sale_family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제약 가구수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Varchar2(20)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분양자가 희망하는 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입양자의 가구수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(1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다인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Sale_dogs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제약 애견유무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분양자가 희망하는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입양자의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반려견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유무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유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무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Sale_house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/>
                        <a:t>제약 </a:t>
                      </a:r>
                      <a:r>
                        <a:rPr lang="ko-KR" altLang="en-US" sz="1000" kern="1200" dirty="0" err="1" smtClean="0"/>
                        <a:t>집형태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Varchar2(50)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분양자가 희망하는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입양자의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집형태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아파트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단독주택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sale_info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Not_sale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판매유무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Varchar2(50)</a:t>
                      </a:r>
                      <a:endParaRPr lang="ko-KR" altLang="en-US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1(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분양이 완료된 강아지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0(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아직 분양이 안된 강아지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841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312136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양 내역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2503337336"/>
              </p:ext>
            </p:extLst>
          </p:nvPr>
        </p:nvGraphicFramePr>
        <p:xfrm>
          <a:off x="596900" y="1233488"/>
          <a:ext cx="8928100" cy="2142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32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91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97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96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40280"/>
              </a:tblGrid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Buy_info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Buy_no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입양</a:t>
                      </a:r>
                      <a:r>
                        <a:rPr lang="ko-KR" altLang="en-US" sz="1000" baseline="0" dirty="0" smtClean="0"/>
                        <a:t> 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Primary key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 </a:t>
                      </a:r>
                      <a:r>
                        <a:rPr lang="ko-KR" altLang="en-US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완료시</a:t>
                      </a:r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 부여되는 입양번호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Buy_info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Sale_no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분양번호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F_k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err="1" smtClean="0"/>
                        <a:t>Sale_Info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Sale_No</a:t>
                      </a:r>
                      <a:r>
                        <a:rPr lang="en-US" altLang="ko-KR" sz="1000" dirty="0" smtClean="0"/>
                        <a:t>),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입양이 완료된 분양번호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Buy_info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Buyer_no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입양회원번호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F_k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err="1" smtClean="0"/>
                        <a:t>User_Info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User_No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입양을 한 회원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Buy_info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regdate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입양일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DATE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Default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sysdate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입양을 한 날짜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142586663"/>
              </p:ext>
            </p:extLst>
          </p:nvPr>
        </p:nvGraphicFramePr>
        <p:xfrm>
          <a:off x="596900" y="3908271"/>
          <a:ext cx="8920480" cy="171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5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69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97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40280"/>
              </a:tblGrid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Notice_no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공지사항 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Number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Primary key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Y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공지사항 고유번호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content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공지사항 내용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CLOB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공지사항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notice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title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공지사항 제목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Varchar2(100)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N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공지사항 제목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0388" y="3533617"/>
            <a:ext cx="304923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11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24104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9161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DB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xmlns="" val="4212063293"/>
              </p:ext>
            </p:extLst>
          </p:nvPr>
        </p:nvGraphicFramePr>
        <p:xfrm>
          <a:off x="596900" y="1233488"/>
          <a:ext cx="8928100" cy="299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54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45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58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697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96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232660"/>
              </a:tblGrid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테이블명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컬럼</a:t>
                      </a:r>
                      <a:r>
                        <a:rPr lang="ko-KR" altLang="en-US" sz="1200" dirty="0" smtClean="0"/>
                        <a:t>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 명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데이터 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속성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Null?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Msg_no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메시지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Primary key 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메시지를 구분하는 고유번호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CLOB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메시지 내용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Sendday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작성날짜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Default 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sysdate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보내는 날짜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User_no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입양희망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회원번호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f_k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User_Info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User_No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입양을 희망하는 회원의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Sale_no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f_k</a:t>
                      </a:r>
                      <a:endParaRPr lang="en-US" altLang="ko-KR" sz="1000" kern="1200" dirty="0" smtClean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Sale_Info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kern="1200" dirty="0" err="1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Sale_No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분양등록을 한 회원 번호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massage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Varchar2(200)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kern="120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</a:rPr>
                        <a:t>메시지의 제목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146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3017"/>
            <a:ext cx="4130398" cy="447332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1917513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Main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</a:p>
          <a:p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479" t="13099" r="32886" b="31618"/>
          <a:stretch/>
        </p:blipFill>
        <p:spPr bwMode="auto">
          <a:xfrm>
            <a:off x="10259059" y="1083554"/>
            <a:ext cx="4490593" cy="48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3236" y="2116392"/>
            <a:ext cx="2292961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로그인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       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비밀번호 입력 후     맞으면 로그인 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창이 열린다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갖고 아이디와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찾을 수 있다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초마다 공지사항이 출력되고 클릭하면 자세한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정보가나온다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00700" y="1933399"/>
            <a:ext cx="2630929" cy="3116647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764870" y="4635348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551510" y="5244948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4" name="타원 13"/>
          <p:cNvSpPr/>
          <p:nvPr/>
        </p:nvSpPr>
        <p:spPr>
          <a:xfrm>
            <a:off x="2256318" y="5206848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5" name="타원 14"/>
          <p:cNvSpPr/>
          <p:nvPr/>
        </p:nvSpPr>
        <p:spPr>
          <a:xfrm>
            <a:off x="2827610" y="3995268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25650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1146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954" t="11704" r="19520" b="37577"/>
          <a:stretch/>
        </p:blipFill>
        <p:spPr bwMode="auto">
          <a:xfrm>
            <a:off x="10134119" y="1083554"/>
            <a:ext cx="4356100" cy="486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41" t="27659" r="56657" b="50577"/>
          <a:stretch/>
        </p:blipFill>
        <p:spPr bwMode="auto">
          <a:xfrm>
            <a:off x="10390282" y="-222275"/>
            <a:ext cx="3528136" cy="227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2511"/>
            <a:ext cx="4076700" cy="4687768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5857" y="1232510"/>
            <a:ext cx="2018157" cy="984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12346" y="2805912"/>
            <a:ext cx="177138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창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필수내용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미입력시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경고메시지 출력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08708" y="2622918"/>
            <a:ext cx="2032472" cy="168397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9653" y="2312987"/>
            <a:ext cx="2019472" cy="1161781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6176" y="3619569"/>
            <a:ext cx="2012950" cy="1111629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5417" y="1232511"/>
            <a:ext cx="2476744" cy="9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89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1146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954" t="11704" r="19520" b="37577"/>
          <a:stretch/>
        </p:blipFill>
        <p:spPr bwMode="auto">
          <a:xfrm>
            <a:off x="10134119" y="1083554"/>
            <a:ext cx="4356100" cy="486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41" t="27659" r="56657" b="50577"/>
          <a:stretch/>
        </p:blipFill>
        <p:spPr bwMode="auto">
          <a:xfrm>
            <a:off x="10390282" y="-222275"/>
            <a:ext cx="3528136" cy="227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066" y="1232511"/>
            <a:ext cx="4229467" cy="47781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3276" y="1790104"/>
            <a:ext cx="186613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입양이 가능한 창이 열린다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분양등록이 가능한 창이 열린다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18518" y="1535990"/>
            <a:ext cx="2209482" cy="1713623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186035" y="2866605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63715" y="2856445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55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1146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954" t="11704" r="19520" b="37577"/>
          <a:stretch/>
        </p:blipFill>
        <p:spPr bwMode="auto">
          <a:xfrm>
            <a:off x="10134119" y="1083554"/>
            <a:ext cx="4356100" cy="486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41" t="27659" r="56657" b="50577"/>
          <a:stretch/>
        </p:blipFill>
        <p:spPr bwMode="auto">
          <a:xfrm>
            <a:off x="10390282" y="-222275"/>
            <a:ext cx="3528136" cy="227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388" y="1234247"/>
            <a:ext cx="3375953" cy="1638442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7713" y="1225284"/>
            <a:ext cx="3319780" cy="1647405"/>
          </a:xfrm>
          <a:prstGeom prst="rect">
            <a:avLst/>
          </a:prstGeom>
        </p:spPr>
      </p:pic>
      <p:pic>
        <p:nvPicPr>
          <p:cNvPr id="11" name="그림 10" descr="메시지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739" y="3248608"/>
            <a:ext cx="3376441" cy="1682757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7713" y="3254273"/>
            <a:ext cx="3319780" cy="167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33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1146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954" t="11704" r="19520" b="37577"/>
          <a:stretch/>
        </p:blipFill>
        <p:spPr bwMode="auto">
          <a:xfrm>
            <a:off x="10134119" y="1083554"/>
            <a:ext cx="4356100" cy="486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41" t="27659" r="56657" b="50577"/>
          <a:stretch/>
        </p:blipFill>
        <p:spPr bwMode="auto">
          <a:xfrm>
            <a:off x="10390282" y="-222275"/>
            <a:ext cx="3528136" cy="227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43883" y="1965464"/>
            <a:ext cx="186613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 창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제외한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기본데이터가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입력되어 열린다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비밀번호에 따라 수정 가능 불가능이 결정 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69125" y="1711350"/>
            <a:ext cx="2209482" cy="284033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253" y="1232456"/>
            <a:ext cx="3551228" cy="4107536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4632" y="1495684"/>
            <a:ext cx="1966131" cy="1104996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4632" y="2832322"/>
            <a:ext cx="1966131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47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999628" y="1474515"/>
            <a:ext cx="3895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우리 강아지에게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어울리는 </a:t>
            </a:r>
            <a:r>
              <a:rPr lang="ko-KR" altLang="en-US" sz="2800" b="1" dirty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주인</a:t>
            </a:r>
            <a:r>
              <a:rPr lang="ko-KR" altLang="en-US" sz="2800" dirty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누구일까</a:t>
            </a:r>
            <a:r>
              <a:rPr lang="en-US" altLang="ko-KR" sz="2800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5011849" y="1460146"/>
            <a:ext cx="3895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나에게 어울리는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강아지</a:t>
            </a:r>
            <a:r>
              <a:rPr lang="ko-KR" altLang="en-US" sz="2800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는 어떤 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종류일까</a:t>
            </a:r>
            <a:r>
              <a:rPr lang="en-US" altLang="ko-KR" sz="2800" dirty="0" smtClean="0">
                <a:solidFill>
                  <a:srgbClr val="544432"/>
                </a:solidFill>
                <a:effectLst>
                  <a:reflection blurRad="6350" stA="55000" endA="300" endPos="31000" dir="5400000" sy="-100000" algn="bl" rotWithShape="0"/>
                </a:effectLst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sz="2800" dirty="0">
              <a:solidFill>
                <a:srgbClr val="544432"/>
              </a:solidFill>
              <a:effectLst>
                <a:reflection blurRad="6350" stA="55000" endA="300" endPos="31000" dir="5400000" sy="-100000" algn="bl" rotWithShape="0"/>
              </a:effectLst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59327" y="3213100"/>
            <a:ext cx="1812443" cy="1763713"/>
            <a:chOff x="5502178" y="3706285"/>
            <a:chExt cx="1704022" cy="1658207"/>
          </a:xfrm>
        </p:grpSpPr>
        <p:pic>
          <p:nvPicPr>
            <p:cNvPr id="5" name="Picture 3" descr="C:\Users\ezen-test\Downloads\dog-puppy-sitting-in-front-of-his-man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282" y="3706285"/>
              <a:ext cx="1633918" cy="1633918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>
              <a:spLocks/>
            </p:cNvSpPr>
            <p:nvPr/>
          </p:nvSpPr>
          <p:spPr>
            <a:xfrm>
              <a:off x="5502178" y="4523244"/>
              <a:ext cx="1033272" cy="841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</a:endParaRPr>
            </a:p>
          </p:txBody>
        </p:sp>
      </p:grpSp>
      <p:pic>
        <p:nvPicPr>
          <p:cNvPr id="7" name="Picture 2" descr="C:\Users\ezen-test\Downloads\dog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436064" y="3213100"/>
            <a:ext cx="1716388" cy="1716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0266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0509"/>
            <a:ext cx="7291388" cy="444026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11468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유저관리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57" t="11570" r="22301" b="24374"/>
          <a:stretch/>
        </p:blipFill>
        <p:spPr bwMode="auto">
          <a:xfrm>
            <a:off x="11145520" y="1400639"/>
            <a:ext cx="7379749" cy="487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891545" y="3782276"/>
            <a:ext cx="4314325" cy="881293"/>
            <a:chOff x="6969125" y="2581445"/>
            <a:chExt cx="3177695" cy="509562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6969125" y="2581445"/>
              <a:ext cx="3125165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72518" y="2614548"/>
              <a:ext cx="3074302" cy="476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번호 와 이름을 제외 한 것을 수정 가능하다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중복아이디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자동 검사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cxnSp>
        <p:nvCxnSpPr>
          <p:cNvPr id="21" name="직선 화살표 연결선 20"/>
          <p:cNvCxnSpPr/>
          <p:nvPr/>
        </p:nvCxnSpPr>
        <p:spPr>
          <a:xfrm>
            <a:off x="5252680" y="4181781"/>
            <a:ext cx="1101009" cy="736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7070445" y="4273221"/>
            <a:ext cx="1687" cy="6155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6523389" y="3666679"/>
            <a:ext cx="1223337" cy="530590"/>
            <a:chOff x="6969125" y="2581445"/>
            <a:chExt cx="3368953" cy="373983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6969125" y="2581445"/>
              <a:ext cx="3125164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63776" y="2655341"/>
              <a:ext cx="3074302" cy="177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삭제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 flipV="1">
            <a:off x="4953000" y="2874105"/>
            <a:ext cx="810851" cy="45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1607367" y="2639464"/>
            <a:ext cx="3270732" cy="469282"/>
            <a:chOff x="6969125" y="2581445"/>
            <a:chExt cx="3177695" cy="373983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969125" y="2581445"/>
              <a:ext cx="3125165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72518" y="2614548"/>
              <a:ext cx="3074302" cy="177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클릭시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회원정보 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수정창에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올라감</a:t>
              </a:r>
            </a:p>
          </p:txBody>
        </p:sp>
      </p:grp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39863" y="4983700"/>
            <a:ext cx="1988992" cy="1135478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9500" y="4998941"/>
            <a:ext cx="1973751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225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20765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63" t="11975" r="20764" b="24444"/>
          <a:stretch/>
        </p:blipFill>
        <p:spPr bwMode="auto">
          <a:xfrm>
            <a:off x="10736580" y="1445871"/>
            <a:ext cx="7780956" cy="48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2511"/>
            <a:ext cx="7279905" cy="44266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3720" y="1428205"/>
            <a:ext cx="1378706" cy="6106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등록된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강아지를 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070081" y="1245211"/>
            <a:ext cx="1581919" cy="1029677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29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826" y="1235955"/>
            <a:ext cx="6156200" cy="373990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20765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63" t="11975" r="20764" b="24444"/>
          <a:stretch/>
        </p:blipFill>
        <p:spPr bwMode="auto">
          <a:xfrm>
            <a:off x="10736580" y="1445871"/>
            <a:ext cx="7780956" cy="48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79179" y="1412355"/>
            <a:ext cx="1378706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신규등록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075540" y="1229361"/>
            <a:ext cx="1581919" cy="1765299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5109430"/>
            <a:ext cx="1973751" cy="1120237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2228" y="5109430"/>
            <a:ext cx="1949212" cy="1120237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4345" y="5109430"/>
            <a:ext cx="1973749" cy="11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66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4753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-Main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바른 분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55" t="3806" r="1328" b="1433"/>
          <a:stretch/>
        </p:blipFill>
        <p:spPr>
          <a:xfrm>
            <a:off x="595313" y="1233489"/>
            <a:ext cx="5719019" cy="48396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88219" y="1426644"/>
            <a:ext cx="1378706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전반적인 정보가 있는 창입니다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84580" y="1243650"/>
            <a:ext cx="1581919" cy="191865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80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976"/>
          <a:stretch/>
        </p:blipFill>
        <p:spPr>
          <a:xfrm>
            <a:off x="596560" y="1233488"/>
            <a:ext cx="6523286" cy="29972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4753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-Main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395" y="1595313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668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36445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25473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019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605" y="4583999"/>
            <a:ext cx="4557658" cy="175432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타이틀 설정 부분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등록된 강아지의 정보를 조회하는 창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구매의향이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강아지를 따로 보여줌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판매자에게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직접 물어볼 수 있는 공간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분양완료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 분양된 강아지의 정보를 보여줌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 확인 공간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02125" y="4500880"/>
            <a:ext cx="6176628" cy="1867925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6580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5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475358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-Main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395" y="1595313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668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36445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25473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019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055" y="1327783"/>
            <a:ext cx="229421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상세정보 창에서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찜을 눌러서 등록한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강아지만 출력해주는 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73554" y="1244665"/>
            <a:ext cx="2538425" cy="1119926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6580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바른 분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0" t="3889" r="1223" b="1351"/>
          <a:stretch/>
        </p:blipFill>
        <p:spPr>
          <a:xfrm>
            <a:off x="596964" y="1233488"/>
            <a:ext cx="5514089" cy="46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20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8055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395" y="1595313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668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36445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25473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019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055" y="1327783"/>
            <a:ext cx="2374368" cy="56746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분양자에게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문의했던 것을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답변이 오면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확인할수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있는곳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73554" y="1244665"/>
            <a:ext cx="2692709" cy="831023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6580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바른 분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05" t="4000" r="1046" b="1334"/>
          <a:stretch/>
        </p:blipFill>
        <p:spPr>
          <a:xfrm>
            <a:off x="595312" y="1233488"/>
            <a:ext cx="580496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44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8055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395" y="1595313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668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36445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25473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019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055" y="1327783"/>
            <a:ext cx="2141933" cy="6001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지금까지 분양이 완료된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강아지를 볼 수 있는 공간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73554" y="1244665"/>
            <a:ext cx="2692709" cy="831023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6580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바른 분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05" t="4266" r="1625" b="1333"/>
          <a:stretch/>
        </p:blipFill>
        <p:spPr>
          <a:xfrm>
            <a:off x="596964" y="1233488"/>
            <a:ext cx="5880036" cy="49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611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8055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-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699395" y="1595313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668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36445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725473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90194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055" y="1327783"/>
            <a:ext cx="2031325" cy="6001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자세한 공지사항을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확인할 수 있는 공간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773554" y="1244665"/>
            <a:ext cx="2692709" cy="831023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196580" y="2364590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바른 분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06" t="3962" r="1818" b="1740"/>
          <a:stretch/>
        </p:blipFill>
        <p:spPr>
          <a:xfrm>
            <a:off x="595313" y="1235954"/>
            <a:ext cx="5792787" cy="49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39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976"/>
          <a:stretch/>
        </p:blipFill>
        <p:spPr>
          <a:xfrm>
            <a:off x="596560" y="1233488"/>
            <a:ext cx="6523286" cy="29972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89987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입양창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605" y="4709774"/>
            <a:ext cx="4035079" cy="147732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나이를 이용하여 강아지 정보를 필터링해서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지역를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강아지 정보를 필터링해서 조회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성별를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강아지 정보를 필터링해서 조회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크기를 이용하여 강아지 정보를 필터링해서 조회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활동량를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강아지 정보를 필터링해서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02124" y="4509115"/>
            <a:ext cx="6215365" cy="1878647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13" t="6285" r="26953" b="49137"/>
          <a:stretch/>
        </p:blipFill>
        <p:spPr bwMode="auto">
          <a:xfrm>
            <a:off x="10632151" y="1083554"/>
            <a:ext cx="7550924" cy="290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1199710" y="283273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18518" y="283781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62726" y="283781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822567" y="283781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21630" y="283781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7324" y="1416483"/>
            <a:ext cx="1478280" cy="20774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또는 찜으로 들어간다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다섯 가지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필터링과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분양자가 등록한 제약조건으로 원하는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강아지를 찾는다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741785" y="1233488"/>
            <a:ext cx="1581919" cy="235553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691460" y="2982481"/>
            <a:ext cx="2050325" cy="86594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083133" y="3736975"/>
            <a:ext cx="1581919" cy="469259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156544" y="3725206"/>
            <a:ext cx="1478280" cy="4378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원하는강아지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정보를 클릭하면 </a:t>
            </a:r>
            <a:r>
              <a:rPr lang="ko-KR" altLang="en-US" sz="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상세정보창이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열린다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287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60389" y="1323378"/>
            <a:ext cx="8964612" cy="2049767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335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84217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>
            <a:off x="663014" y="1323378"/>
            <a:ext cx="8861987" cy="207128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반려동물과 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함께 사는 </a:t>
            </a: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인구는 </a:t>
            </a:r>
            <a:r>
              <a:rPr lang="en-US" altLang="ko-KR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1,000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만을 넘어 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년이면 </a:t>
            </a:r>
            <a:r>
              <a:rPr lang="en-US" altLang="ko-KR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만 명을 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넘을 것이라 한다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 가구의 증가와 고령화가 가속화되면서 반려동물과 함께 사는 가정이 늘고 있다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300" dirty="0" smtClean="0">
              <a:solidFill>
                <a:schemeClr val="tx1"/>
              </a:solidFill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아이를 키우는 가족이 줄어들면서 반려동물을 자식처럼 여기는 사람들이 늘고 있다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 가구의 증가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고령인구의 증가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 동물은 우리 인생의 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반려자</a:t>
            </a:r>
            <a:r>
              <a:rPr lang="en-US" altLang="ko-KR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300" dirty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자리매김 하고 있다</a:t>
            </a:r>
            <a:r>
              <a:rPr lang="en-US" altLang="ko-KR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이처럼 강아지를 키우고 싶어하는 사람들도 점점 증가하고 있다</a:t>
            </a:r>
            <a:r>
              <a:rPr lang="en-US" altLang="ko-KR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300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이들에게 적절한 애견을 분양해주는 시스템을 구축하고자 한다</a:t>
            </a:r>
            <a:r>
              <a:rPr lang="en-US" altLang="ko-KR" sz="1300" b="1" dirty="0" smtClean="0">
                <a:solidFill>
                  <a:schemeClr val="tx1"/>
                </a:solidFill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300" b="1" dirty="0">
              <a:solidFill>
                <a:schemeClr val="tx1"/>
              </a:solidFill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ë°ë ¤ê²¬ì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3745709"/>
            <a:ext cx="4116052" cy="2455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95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9436"/>
            <a:ext cx="4356100" cy="5163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228" t="848" r="40409" b="5762"/>
          <a:stretch/>
        </p:blipFill>
        <p:spPr>
          <a:xfrm>
            <a:off x="10250186" y="883718"/>
            <a:ext cx="4097437" cy="52038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202972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상세 정보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6372" y="3439600"/>
            <a:ext cx="3125412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분양자에게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메시지를 보낼 수 있는 창이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오픈된다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Main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구매창에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찜탭에서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확인가능하도록 체크가 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분양자가 분양하는 강아지에 대한 상세정보 입력하는 공간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Main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구매창에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찜탭에서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확인가능하도록 체크가 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24466" y="3258284"/>
            <a:ext cx="3586078" cy="2854349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42937" y="1867324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48661" y="2098227"/>
            <a:ext cx="193108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528788" y="5218772"/>
            <a:ext cx="233661" cy="2475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192552" y="5843725"/>
            <a:ext cx="233661" cy="2475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7324" y="1416483"/>
            <a:ext cx="1478280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상세정보창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메시지 버튼을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클릭한다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741785" y="1233489"/>
            <a:ext cx="1581919" cy="1715452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620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527" y="1233375"/>
            <a:ext cx="5090601" cy="364267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75240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보내기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5291" y="3431815"/>
            <a:ext cx="312541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분양자의 아이디를 보여준다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메시지를 보낼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내용을 입력한다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보내기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상대방에게 메시지를 보낸다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083385" y="3250500"/>
            <a:ext cx="3586078" cy="1710288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05094" y="1647396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42101" y="2113754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05094" y="3278364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42101" y="4436579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07324" y="1416483"/>
            <a:ext cx="14782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강아지에 대한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문의와 입양방법에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대해서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분양자에게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메시지를 보낸다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741785" y="1233489"/>
            <a:ext cx="1581919" cy="1821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9068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976"/>
          <a:stretch/>
        </p:blipFill>
        <p:spPr>
          <a:xfrm>
            <a:off x="596560" y="1233488"/>
            <a:ext cx="6523286" cy="29972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06471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54026" y="2182317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0635" y="4694210"/>
            <a:ext cx="3607078" cy="3336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판매창으로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판매등록이 가능한 창으로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6028" y="4508438"/>
            <a:ext cx="6330425" cy="70516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328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900" y="1233488"/>
            <a:ext cx="6393180" cy="487233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39200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함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1180" y="3514714"/>
            <a:ext cx="15947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메시지가 왔는지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확인용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새로고침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입력한 값을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연결된 유저에게 보냄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삭제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725701" y="3331719"/>
            <a:ext cx="1829779" cy="2353561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123838" y="2731307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799817" y="2731307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10542" y="2731307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68872" y="4890307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3976" y="5099566"/>
            <a:ext cx="204556" cy="2045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07324" y="1416483"/>
            <a:ext cx="147828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분양하는 강아지에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대한 정보와 입양시기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장소 등을 메시지를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통해서 정한 후 입양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741785" y="1233489"/>
            <a:ext cx="1581919" cy="182122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17945" y="3356675"/>
            <a:ext cx="1581919" cy="661571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2475864" y="3371916"/>
            <a:ext cx="1478280" cy="5562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1. 1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번을 누르면 나에게 온 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메시지가 출력된다</a:t>
            </a: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메시지를 클릭하면 </a:t>
            </a:r>
            <a:endParaRPr lang="en-US" altLang="ko-KR" sz="7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15660" y="5315367"/>
            <a:ext cx="1581919" cy="661571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965324" y="5368030"/>
            <a:ext cx="1478280" cy="5562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번의 분양번호를 분양번호 칸에 입력 후 회신내용을 작성해서 답장하기 버튼 을 누른다</a:t>
            </a: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5114548" y="3342920"/>
            <a:ext cx="204556" cy="204556"/>
          </a:xfrm>
          <a:prstGeom prst="ellipse">
            <a:avLst/>
          </a:prstGeom>
          <a:solidFill>
            <a:srgbClr val="544432"/>
          </a:solidFill>
          <a:ln>
            <a:solidFill>
              <a:srgbClr val="4E3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2230328" y="3514714"/>
            <a:ext cx="2884220" cy="1584852"/>
          </a:xfrm>
          <a:prstGeom prst="straightConnector1">
            <a:avLst/>
          </a:prstGeom>
          <a:ln w="38100">
            <a:solidFill>
              <a:srgbClr val="4E3F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0497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615" y="1233489"/>
            <a:ext cx="6468499" cy="48958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388" y="914277"/>
            <a:ext cx="2266967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Main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창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82860" y="1083554"/>
            <a:ext cx="6972943" cy="490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515374" y="1499051"/>
            <a:ext cx="330640" cy="21552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757857" y="1394345"/>
            <a:ext cx="3177695" cy="373983"/>
            <a:chOff x="6969125" y="2581445"/>
            <a:chExt cx="3177695" cy="373983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6969125" y="2581445"/>
              <a:ext cx="3125165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72518" y="2614547"/>
              <a:ext cx="3074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입양버튼 </a:t>
              </a:r>
              <a:r>
                <a:rPr lang="ko-KR" altLang="en-US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클릭시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입양폼을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띄워줌</a:t>
              </a:r>
              <a:r>
                <a:rPr lang="en-US" altLang="ko-KR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>
            <a:off x="1882543" y="1592910"/>
            <a:ext cx="719148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282518" y="4943401"/>
            <a:ext cx="3640280" cy="612447"/>
            <a:chOff x="6969125" y="2581445"/>
            <a:chExt cx="3177695" cy="556322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969125" y="2581445"/>
              <a:ext cx="3125165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72518" y="2614547"/>
              <a:ext cx="3074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로그인한 유저의 </a:t>
              </a:r>
              <a:r>
                <a:rPr lang="ko-KR" altLang="en-US" sz="14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회원코드를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읽어와 세팅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>
            <a:off x="5330816" y="5387862"/>
            <a:ext cx="689060" cy="3423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690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597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 팝업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56" t="650" r="1250" b="2405"/>
          <a:stretch/>
        </p:blipFill>
        <p:spPr>
          <a:xfrm>
            <a:off x="596900" y="1232511"/>
            <a:ext cx="2542540" cy="1449729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6" t="1992" r="1257" b="2642"/>
          <a:stretch/>
        </p:blipFill>
        <p:spPr>
          <a:xfrm>
            <a:off x="599440" y="3252470"/>
            <a:ext cx="2514600" cy="1474470"/>
          </a:xfrm>
          <a:prstGeom prst="rect">
            <a:avLst/>
          </a:prstGeom>
        </p:spPr>
      </p:pic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0" t="1992" r="1127" b="2642"/>
          <a:stretch/>
        </p:blipFill>
        <p:spPr>
          <a:xfrm>
            <a:off x="3619500" y="3252470"/>
            <a:ext cx="2590799" cy="1474470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4408" y="1232510"/>
            <a:ext cx="2529730" cy="14497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90178" y="1415504"/>
            <a:ext cx="1996768" cy="18466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강아지를 등록한 사람이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맞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는지체크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맞으면 수정 등록 삭제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95441" y="1232510"/>
            <a:ext cx="2291080" cy="186629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16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738" y="1231680"/>
            <a:ext cx="6451228" cy="4875680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61155" y="1221632"/>
            <a:ext cx="6949794" cy="48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388" y="914277"/>
            <a:ext cx="239200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등록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091340" y="4175760"/>
            <a:ext cx="0" cy="5986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754872" y="4893407"/>
            <a:ext cx="4314325" cy="558269"/>
            <a:chOff x="6969125" y="2581445"/>
            <a:chExt cx="3177695" cy="50837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6969125" y="2581445"/>
              <a:ext cx="3125165" cy="3739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72518" y="2614548"/>
              <a:ext cx="3074302" cy="475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클릭시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해당 </a:t>
              </a:r>
              <a:r>
                <a:rPr lang="ko-KR" altLang="en-US" sz="14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데이터들을 오른쪽에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뿌려줌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25" name="타원 24"/>
          <p:cNvSpPr/>
          <p:nvPr/>
        </p:nvSpPr>
        <p:spPr>
          <a:xfrm>
            <a:off x="4860948" y="3099868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715355" y="5700632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30700" y="1435825"/>
            <a:ext cx="15947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1.2 :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회원번호와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로그인한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회원번호가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다르면 등록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클릭 시 안됨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같으면 등록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95221" y="1252830"/>
            <a:ext cx="1829779" cy="2353561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6957032" y="3695696"/>
            <a:ext cx="873668" cy="18933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5231757" y="3268663"/>
            <a:ext cx="235144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814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18"/>
          <a:stretch/>
        </p:blipFill>
        <p:spPr>
          <a:xfrm>
            <a:off x="594685" y="1233488"/>
            <a:ext cx="6354755" cy="488605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597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검색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03531" y="1252831"/>
            <a:ext cx="6936676" cy="48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30700" y="1435825"/>
            <a:ext cx="15947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강아지의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어떤 품종인지 선택 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검색을 누르면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밑에 테이블에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출력 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695221" y="1252830"/>
            <a:ext cx="1829779" cy="2353561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94475" y="3031705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708677" y="3575911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0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83"/>
          <a:stretch/>
        </p:blipFill>
        <p:spPr>
          <a:xfrm>
            <a:off x="603798" y="1232242"/>
            <a:ext cx="6365962" cy="489709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597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검색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47333" y="914277"/>
            <a:ext cx="6936676" cy="487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30700" y="1435825"/>
            <a:ext cx="15947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회원의   회원번호를 입력한다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검색을 누르면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밑에 테이블에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출력 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695221" y="1252830"/>
            <a:ext cx="1829779" cy="2353561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3798" y="3317061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731490" y="3571685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75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715" y="1233488"/>
            <a:ext cx="6449750" cy="48958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597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검색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11560" y="914277"/>
            <a:ext cx="6931660" cy="48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30700" y="1435825"/>
            <a:ext cx="1594726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가구수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집 형태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반려견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유무의  조건을 선택한다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검색을 누르면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밑에 테이블에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정보가 출력 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95221" y="1252830"/>
            <a:ext cx="1829779" cy="2353561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04635" y="3551897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8675" y="3567645"/>
            <a:ext cx="299490" cy="2994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01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93354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29394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89" y="1323379"/>
            <a:ext cx="8964612" cy="1889722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663014" y="1356244"/>
            <a:ext cx="8861987" cy="17640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요즘은 쉽게 강아지를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받지만 특성을 모르는 채 키우다 현실적인 이유로 </a:t>
            </a:r>
            <a:r>
              <a:rPr lang="ko-KR" altLang="en-US" sz="13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파양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한다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</a:t>
            </a:r>
            <a:r>
              <a:rPr lang="en-US" altLang="ko-KR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설명한 사회적 흐름 속에서 가장 필요한 것은 합리적이고 자연친화적인 </a:t>
            </a: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 시스템을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구축하는 것이다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애초에 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강아지를 키우고 싶어하는 사람들의 라이프스타일과 </a:t>
            </a:r>
            <a:r>
              <a:rPr lang="ko-KR" altLang="en-US" sz="13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니즈를</a:t>
            </a:r>
            <a:r>
              <a:rPr lang="ko-KR" altLang="en-US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파악해 맞춤형 강아지를 추천해 분양 받고 싶어하는 사람과 분양하고자 하는 사람을 매칭시켜주려고 한다</a:t>
            </a:r>
            <a:r>
              <a:rPr lang="en-US" altLang="ko-KR" sz="1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3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반려견을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키우는 인구가 늘어날 수록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유기견들도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증가하는 사회문제를 해결하는데 도움이 될 것이다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7" name="Picture 4" descr="ì ê¸°ê²¬ íµ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7213" y="3382706"/>
            <a:ext cx="3671887" cy="2200512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505"/>
          <a:stretch/>
        </p:blipFill>
        <p:spPr bwMode="auto">
          <a:xfrm>
            <a:off x="608375" y="3396447"/>
            <a:ext cx="4937119" cy="21867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xmlns="" val="23326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3197" y="206190"/>
            <a:ext cx="19271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설명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388" y="914277"/>
            <a:ext cx="2597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관리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검색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30700" y="1435825"/>
            <a:ext cx="1594726" cy="3336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공지사항을 출력함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695221" y="1252831"/>
            <a:ext cx="1829779" cy="73853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028" y="1233350"/>
            <a:ext cx="6429692" cy="48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56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524935" y="2227481"/>
            <a:ext cx="6999006" cy="1107996"/>
          </a:xfrm>
          <a:prstGeom prst="rect">
            <a:avLst/>
          </a:prstGeom>
          <a:noFill/>
        </p:spPr>
        <p:txBody>
          <a:bodyPr wrap="square" rtlCol="0">
            <a:prstTxWarp prst="textButton">
              <a:avLst/>
            </a:prstTxWarp>
            <a:spAutoFit/>
          </a:bodyPr>
          <a:lstStyle/>
          <a:p>
            <a:pPr algn="ctr"/>
            <a:r>
              <a:rPr lang="ko-KR" altLang="en-US" sz="6600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감사합니다</a:t>
            </a:r>
            <a:r>
              <a:rPr lang="en-US" altLang="ko-KR" sz="6600" dirty="0" smtClean="0"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6600" dirty="0"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 descr="C:\Users\ezen-test\Downloads\man-carrying-a-dog-with-a-belt-to-walk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39071" y="3213100"/>
            <a:ext cx="2901811" cy="29018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08876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도그짱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60389" y="1323379"/>
            <a:ext cx="6000112" cy="2474070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>
            <a:spLocks/>
          </p:cNvSpPr>
          <p:nvPr/>
        </p:nvSpPr>
        <p:spPr>
          <a:xfrm>
            <a:off x="673773" y="1420792"/>
            <a:ext cx="5780816" cy="222264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도그짱’은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소비자와 분양인 간 안전한 직거래 시스템을 체계화한 플랫폼이다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애견인들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사이에서 필수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어플이라는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평가를 받고 있으며 강아지 무료 분양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 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차지하고 있다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3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전국의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분양을 원하는 개인과 애견분양 삽의 연결 및 전국 분양 가격 정보를 한눈에 비교가 가능하다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각 분양자의 신용도 열람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 분양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성견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분양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애견 무료 분양 등 다양한 서비스를 제공하고 있다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입양인의</a:t>
            </a:r>
            <a:r>
              <a:rPr lang="ko-KR" altLang="en-US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선택과 변별력을 극대화한 것이 가장 큰 장점이다</a:t>
            </a:r>
            <a:r>
              <a:rPr lang="en-US" altLang="ko-KR" sz="13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Picture 6" descr="http://www.polinews.co.kr/data/photos/201711/art_1510041938.jpg"/>
          <p:cNvPicPr>
            <a:picLocks noChangeAspect="1" noChangeArrowheads="1"/>
          </p:cNvPicPr>
          <p:nvPr/>
        </p:nvPicPr>
        <p:blipFill rotWithShape="1">
          <a:blip r:embed="rId2"/>
          <a:srcRect t="4602" b="293"/>
          <a:stretch/>
        </p:blipFill>
        <p:spPr bwMode="auto">
          <a:xfrm>
            <a:off x="6753225" y="1252831"/>
            <a:ext cx="2517091" cy="4255085"/>
          </a:xfrm>
          <a:prstGeom prst="rect">
            <a:avLst/>
          </a:prstGeom>
          <a:noFill/>
        </p:spPr>
      </p:pic>
      <p:sp>
        <p:nvSpPr>
          <p:cNvPr id="8" name="아래쪽 화살표 7"/>
          <p:cNvSpPr/>
          <p:nvPr/>
        </p:nvSpPr>
        <p:spPr>
          <a:xfrm>
            <a:off x="3141233" y="4044875"/>
            <a:ext cx="968188" cy="666974"/>
          </a:xfrm>
          <a:prstGeom prst="downArrow">
            <a:avLst/>
          </a:prstGeom>
          <a:solidFill>
            <a:srgbClr val="715A44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681963" y="4840942"/>
            <a:ext cx="5886728" cy="939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i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우리조는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여기서 아이디어를 </a:t>
            </a:r>
            <a:r>
              <a:rPr lang="ko-KR" altLang="en-US" sz="1400" b="1" i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얻어 발전된 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형태로 </a:t>
            </a:r>
            <a:r>
              <a:rPr lang="en-US" altLang="ko-KR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설계를 할 것이다</a:t>
            </a:r>
            <a:r>
              <a:rPr lang="en-US" altLang="ko-KR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변수를 추가해 </a:t>
            </a:r>
            <a:r>
              <a:rPr lang="ko-KR" altLang="en-US" sz="1400" b="1" i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분양인과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i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입양인을</a:t>
            </a:r>
            <a:r>
              <a:rPr lang="ko-KR" altLang="en-US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매칭해주려고 한다</a:t>
            </a:r>
            <a:r>
              <a:rPr lang="en-US" altLang="ko-KR" sz="1400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9825" y="5533801"/>
            <a:ext cx="748923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도그짱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99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8485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 메뉴 선택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319519" y="2308622"/>
            <a:ext cx="3011805" cy="2856785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58070" y="2533918"/>
            <a:ext cx="2514810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도그짱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분양이 대면으로 이루어지기에 지역을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메뉴로 선택했습니다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화면 캡처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4802"/>
          <a:stretch/>
        </p:blipFill>
        <p:spPr>
          <a:xfrm>
            <a:off x="596901" y="1233488"/>
            <a:ext cx="5648610" cy="430567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87772" y="4044038"/>
            <a:ext cx="1474708" cy="1411882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069390" y="4686195"/>
            <a:ext cx="4250129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0800000" flipV="1">
            <a:off x="6575108" y="5078517"/>
            <a:ext cx="2995295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hlinkClick r:id="rId2"/>
              </a:rPr>
              <a:t>http://</a:t>
            </a:r>
            <a:r>
              <a:rPr lang="en-US" altLang="ko-KR" sz="700" dirty="0">
                <a:hlinkClick r:id="rId2"/>
              </a:rPr>
              <a:t>www.dog-zzang.co.kr/main/main.php?kwqy=G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975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8485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 메뉴 선택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화면 캡처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899" y="1232511"/>
            <a:ext cx="4875567" cy="489682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945189" y="2308622"/>
            <a:ext cx="3386136" cy="2856785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84550" y="2533918"/>
            <a:ext cx="2935419" cy="267765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묘한강아지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강아지의 성별을 필터 메뉴로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가져왔고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접종 유무를 많이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확인해서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예방접종은 꼭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해서 분양하도록 하였습니다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 flipV="1">
            <a:off x="6582728" y="5087129"/>
            <a:ext cx="2995295" cy="2523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hlinkClick r:id="rId2"/>
              </a:rPr>
              <a:t>http://www.myohan-puppy.com/PUPPY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496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06375" y="152400"/>
            <a:ext cx="4746625" cy="505609"/>
          </a:xfrm>
          <a:prstGeom prst="roundRect">
            <a:avLst/>
          </a:prstGeom>
          <a:solidFill>
            <a:srgbClr val="504130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3197" y="206190"/>
            <a:ext cx="138371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388" y="914277"/>
            <a:ext cx="184858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 메뉴 선택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45189" y="2308622"/>
            <a:ext cx="3386136" cy="2856785"/>
          </a:xfrm>
          <a:prstGeom prst="roundRect">
            <a:avLst/>
          </a:prstGeom>
          <a:noFill/>
          <a:ln w="28575">
            <a:solidFill>
              <a:srgbClr val="715A4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45510" y="2533918"/>
            <a:ext cx="2827370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도그마루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강아지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입양시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 조건으로 소형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대형견으로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하는 것을 받아옴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039" t="6770" r="34226" b="8683"/>
          <a:stretch/>
        </p:blipFill>
        <p:spPr bwMode="auto">
          <a:xfrm>
            <a:off x="597838" y="1232511"/>
            <a:ext cx="4358338" cy="408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 rot="10800000" flipV="1">
            <a:off x="6948488" y="5087129"/>
            <a:ext cx="2995295" cy="2523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hlinkClick r:id="rId2"/>
              </a:rPr>
              <a:t>https://dogmaru.co.kr/sdog</a:t>
            </a:r>
            <a:endParaRPr lang="en-US" altLang="ko-KR" sz="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1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10X10 Bold"/>
        <a:ea typeface="10X10 Bold"/>
        <a:cs typeface=""/>
      </a:majorFont>
      <a:minorFont>
        <a:latin typeface="10X10 Bold"/>
        <a:ea typeface="10X10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3018</TotalTime>
  <Words>2206</Words>
  <Application>Microsoft Office PowerPoint</Application>
  <PresentationFormat>A4 용지(210x297mm)</PresentationFormat>
  <Paragraphs>763</Paragraphs>
  <Slides>51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53" baseType="lpstr">
      <vt:lpstr>Office 테마</vt:lpstr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Young Lee</dc:creator>
  <cp:lastModifiedBy>yang-hp1</cp:lastModifiedBy>
  <cp:revision>398</cp:revision>
  <dcterms:created xsi:type="dcterms:W3CDTF">2014-10-24T23:38:55Z</dcterms:created>
  <dcterms:modified xsi:type="dcterms:W3CDTF">2019-10-23T12:40:50Z</dcterms:modified>
</cp:coreProperties>
</file>